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384" r:id="rId4"/>
    <p:sldId id="269" r:id="rId5"/>
    <p:sldId id="259" r:id="rId6"/>
    <p:sldId id="441" r:id="rId7"/>
    <p:sldId id="427" r:id="rId8"/>
    <p:sldId id="398" r:id="rId9"/>
    <p:sldId id="399" r:id="rId10"/>
    <p:sldId id="423" r:id="rId11"/>
    <p:sldId id="387" r:id="rId12"/>
    <p:sldId id="388" r:id="rId13"/>
    <p:sldId id="414" r:id="rId14"/>
    <p:sldId id="443" r:id="rId15"/>
    <p:sldId id="402" r:id="rId16"/>
    <p:sldId id="444" r:id="rId17"/>
    <p:sldId id="449" r:id="rId18"/>
    <p:sldId id="451" r:id="rId19"/>
    <p:sldId id="450" r:id="rId20"/>
    <p:sldId id="452" r:id="rId21"/>
    <p:sldId id="453" r:id="rId22"/>
    <p:sldId id="429" r:id="rId23"/>
    <p:sldId id="404" r:id="rId24"/>
    <p:sldId id="406" r:id="rId25"/>
  </p:sldIdLst>
  <p:sldSz cx="9144000" cy="6858000" type="screen4x3"/>
  <p:notesSz cx="6735763" cy="98663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94660"/>
  </p:normalViewPr>
  <p:slideViewPr>
    <p:cSldViewPr>
      <p:cViewPr varScale="1">
        <p:scale>
          <a:sx n="68" d="100"/>
          <a:sy n="68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7B2AC-9DF9-41BD-A926-539F2C6F926E}" type="datetimeFigureOut">
              <a:rPr lang="cs-CZ" smtClean="0"/>
              <a:pPr/>
              <a:t>1. 5. 2018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8C21D-4C94-4898-B683-BCB2325896E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73B88-8C43-40C7-965D-11BBAB8D0162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1D8CE-85A0-48F1-8FDE-8D13781FCC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BCC40-E325-4723-87B9-131D6EBEBF51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A3F6C-92E0-4576-9943-2C5F4B0321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FC0DA-9844-455C-9DB0-2B0C932CE6B7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41F08-A163-4D9B-A4EF-DC00ADF2D6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F78D-6F25-4D57-A7A1-8D694148D4CB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443A8-F045-4AF8-94C0-C469B01482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2C034-2F1B-48E9-9964-435F4F5666C8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8DDF4-92D5-4B27-9EFE-D5E993D9F1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25AE3-5DCA-47C0-B440-416F20ED61E9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DD07F-1697-4D84-BE21-F29A56D320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134ED-2196-4456-BB9D-18A5D703ACEC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22862-225D-4AD0-9E65-5F353F79F1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BF2EF-2AA8-436C-8D57-E52E9F5AEA0B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9D62E-F80D-40FC-9CDF-6A8CF8BC3E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B6A0-FCFA-4D5A-A049-6CDB37DEF947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94023-DAAF-4A9D-A51E-3C7F491B3C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929F7-E4EF-4F0C-BA64-0F010F664C2F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C9514-77B7-4F9A-B163-0AB0547268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A6CB2-62CD-44F3-9877-1C66E14CFA2A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EA95B-F69D-4232-B5DB-21EB15A724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AA4C10-383F-487B-A66E-9DCDABAED067}" type="datetime1">
              <a:rPr lang="cs-CZ" smtClean="0"/>
              <a:pPr>
                <a:defRPr/>
              </a:pPr>
              <a:t>1. 5. 2018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2115EB-3918-44E5-BF14-C0A24C7C59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lezal-advokat.cz/" TargetMode="External"/><Relationship Id="rId2" Type="http://schemas.openxmlformats.org/officeDocument/2006/relationships/hyperlink" Target="mailto:tomas@dolezal-advokat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pk.nkp.cz/legislativa/01_LegPod/ochrana-osobnich-udaju/ochrana-osobnich-udaju-prirucka-pro-knihovny#_Toc504730134" TargetMode="External"/><Relationship Id="rId2" Type="http://schemas.openxmlformats.org/officeDocument/2006/relationships/hyperlink" Target="https://www.uoou.cz/zverejnene-metodiky/d-28765/p1=481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r>
              <a:rPr lang="cs-CZ" b="1" dirty="0"/>
              <a:t>GDPR pro knihovny</a:t>
            </a:r>
            <a:br>
              <a:rPr lang="cs-CZ" b="1" dirty="0"/>
            </a:br>
            <a:br>
              <a:rPr lang="cs-CZ" sz="2700" dirty="0"/>
            </a:br>
            <a:r>
              <a:rPr lang="cs-CZ" sz="2700" dirty="0"/>
              <a:t>JUDr. Tomáš Doležal</a:t>
            </a:r>
            <a:br>
              <a:rPr lang="cs-CZ" sz="2700" dirty="0"/>
            </a:br>
            <a:r>
              <a:rPr lang="cs-CZ" sz="2700" dirty="0"/>
              <a:t>advokát</a:t>
            </a:r>
            <a:br>
              <a:rPr lang="cs-CZ" sz="2700" dirty="0"/>
            </a:br>
            <a:br>
              <a:rPr lang="cs-CZ" dirty="0"/>
            </a:br>
            <a:endParaRPr lang="cs-CZ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428604"/>
            <a:ext cx="57531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B.2. Osobní údaje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827732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</a:pPr>
            <a:r>
              <a:rPr lang="cs-CZ" sz="2200" b="1" dirty="0"/>
              <a:t>zpracování osobních údajů</a:t>
            </a:r>
          </a:p>
          <a:p>
            <a:pPr marL="914400" lvl="1" indent="-514350" algn="just">
              <a:spcBef>
                <a:spcPct val="0"/>
              </a:spcBef>
            </a:pPr>
            <a:r>
              <a:rPr lang="cs-CZ" sz="2000" dirty="0"/>
              <a:t>zpracování (definice v čl. 4 odst. 2 nařízení)</a:t>
            </a:r>
          </a:p>
          <a:p>
            <a:pPr marL="914400" lvl="1" indent="-514350" algn="just">
              <a:spcBef>
                <a:spcPct val="0"/>
              </a:spcBef>
            </a:pPr>
            <a:r>
              <a:rPr lang="cs-CZ" sz="2000" dirty="0"/>
              <a:t>osobní údaj (definice v čl. 4 odst. 1 nařízení)</a:t>
            </a:r>
          </a:p>
          <a:p>
            <a:pPr marL="914400" lvl="1" indent="-514350" algn="just">
              <a:spcBef>
                <a:spcPct val="0"/>
              </a:spcBef>
            </a:pPr>
            <a:r>
              <a:rPr lang="cs-CZ" sz="2000" dirty="0"/>
              <a:t>příklady: identifikační údaje, kontaktní údaje, fotografie, historie výpůjček, dlužné částky, fotografie…</a:t>
            </a:r>
          </a:p>
          <a:p>
            <a:pPr marL="514350" indent="-514350" algn="just">
              <a:spcBef>
                <a:spcPct val="0"/>
              </a:spcBef>
            </a:pPr>
            <a:endParaRPr lang="cs-CZ" sz="2200" dirty="0"/>
          </a:p>
          <a:p>
            <a:pPr marL="514350" indent="-514350" algn="just">
              <a:spcBef>
                <a:spcPct val="0"/>
              </a:spcBef>
            </a:pPr>
            <a:r>
              <a:rPr lang="cs-CZ" sz="2200" b="1" dirty="0"/>
              <a:t>negativní působnost:</a:t>
            </a:r>
          </a:p>
          <a:p>
            <a:pPr marL="914400" lvl="1" indent="-514350" algn="just">
              <a:spcBef>
                <a:spcPct val="0"/>
              </a:spcBef>
            </a:pPr>
            <a:r>
              <a:rPr lang="cs-CZ" sz="2000" dirty="0"/>
              <a:t>činnosti nespadající do působnosti práva EU (např. národní bezpečnost)</a:t>
            </a:r>
          </a:p>
          <a:p>
            <a:pPr marL="914400" lvl="1" indent="-514350" algn="just">
              <a:spcBef>
                <a:spcPct val="0"/>
              </a:spcBef>
            </a:pPr>
            <a:r>
              <a:rPr lang="cs-CZ" sz="2000" dirty="0"/>
              <a:t>činnost orgánů veřejné moci v trestním řízení</a:t>
            </a:r>
          </a:p>
          <a:p>
            <a:pPr marL="914400" lvl="1" indent="-514350" algn="just">
              <a:spcBef>
                <a:spcPct val="0"/>
              </a:spcBef>
            </a:pPr>
            <a:r>
              <a:rPr lang="cs-CZ" sz="2000" dirty="0"/>
              <a:t>zpracování fyzickou osobou pro osobní či domácí potřebu</a:t>
            </a:r>
          </a:p>
          <a:p>
            <a:pPr marL="914400" lvl="1" indent="-514350" algn="just">
              <a:spcBef>
                <a:spcPct val="0"/>
              </a:spcBef>
              <a:buNone/>
            </a:pP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35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r>
              <a:rPr lang="cs-CZ" b="1" dirty="0"/>
              <a:t>C. </a:t>
            </a:r>
            <a:br>
              <a:rPr lang="cs-CZ" b="1" dirty="0"/>
            </a:br>
            <a:r>
              <a:rPr lang="cs-CZ" b="1" dirty="0"/>
              <a:t>Základní principy GDPR</a:t>
            </a:r>
            <a:br>
              <a:rPr lang="cs-CZ" b="1" dirty="0"/>
            </a:br>
            <a:r>
              <a:rPr lang="cs-CZ" sz="3300" b="1" i="1" dirty="0"/>
              <a:t>aneb čím se vždy řídit</a:t>
            </a:r>
            <a:br>
              <a:rPr lang="cs-CZ" sz="3300" b="1" i="1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sz="27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019925" y="5445125"/>
            <a:ext cx="752475" cy="193675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428604"/>
            <a:ext cx="57531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2052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C.1. Přehled zásad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r>
              <a:rPr lang="cs-CZ" sz="2200" b="1" dirty="0"/>
              <a:t>Princip odpovědnosti</a:t>
            </a:r>
          </a:p>
          <a:p>
            <a:pPr marL="914400" lvl="1" indent="-514350" algn="just">
              <a:spcBef>
                <a:spcPct val="0"/>
              </a:spcBef>
              <a:buFontTx/>
              <a:buChar char="-"/>
            </a:pPr>
            <a:r>
              <a:rPr lang="cs-CZ" sz="2000" dirty="0"/>
              <a:t>správce odpovídá za dodržení zásad zpracování osobních údajů</a:t>
            </a:r>
          </a:p>
          <a:p>
            <a:pPr marL="914400" lvl="1" indent="-514350" algn="just">
              <a:spcBef>
                <a:spcPct val="0"/>
              </a:spcBef>
              <a:buFontTx/>
              <a:buChar char="-"/>
            </a:pPr>
            <a:r>
              <a:rPr lang="cs-CZ" sz="2000" dirty="0"/>
              <a:t>soulad zpracování je povinen doložit (např. kodexy, osvědčeními, certifikáty, záznamy o činnostech zpracování, zveřejňování informací, vnitřní předpisy pro nakládání s osobními údaji)</a:t>
            </a:r>
          </a:p>
          <a:p>
            <a:pPr marL="0" indent="0" algn="just">
              <a:spcBef>
                <a:spcPct val="0"/>
              </a:spcBef>
              <a:buNone/>
            </a:pPr>
            <a:endParaRPr lang="cs-CZ" sz="2200" b="1" dirty="0"/>
          </a:p>
          <a:p>
            <a:pPr marL="0" indent="0" algn="just">
              <a:spcBef>
                <a:spcPct val="0"/>
              </a:spcBef>
              <a:buNone/>
            </a:pPr>
            <a:r>
              <a:rPr lang="cs-CZ" sz="2200" b="1" dirty="0"/>
              <a:t>Princip rizika</a:t>
            </a:r>
          </a:p>
          <a:p>
            <a:pPr marL="914400" lvl="1" indent="-514350" algn="just">
              <a:spcBef>
                <a:spcPct val="0"/>
              </a:spcBef>
              <a:buFontTx/>
              <a:buChar char="-"/>
            </a:pPr>
            <a:r>
              <a:rPr lang="cs-CZ" sz="2000" dirty="0"/>
              <a:t>správce již od počátku zpracování osobních údajů musí </a:t>
            </a:r>
            <a:r>
              <a:rPr lang="cs-CZ" sz="2000" b="1" dirty="0"/>
              <a:t>přihlédnout k pravděpodobným rizikům</a:t>
            </a:r>
            <a:r>
              <a:rPr lang="cs-CZ" sz="2000" dirty="0"/>
              <a:t> porušení práv subjektů údajů</a:t>
            </a:r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214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C.2. Zásady zpracování osobních údajů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endParaRPr lang="cs-CZ" sz="2200" b="1" dirty="0"/>
          </a:p>
          <a:p>
            <a:pPr marL="0" indent="0" algn="just">
              <a:spcBef>
                <a:spcPct val="0"/>
              </a:spcBef>
              <a:buNone/>
            </a:pPr>
            <a:r>
              <a:rPr lang="cs-CZ" sz="2200" b="1" dirty="0"/>
              <a:t>Zásady zpracování osobních údajů</a:t>
            </a:r>
          </a:p>
          <a:p>
            <a:pPr marL="514350" indent="-514350" algn="just">
              <a:spcBef>
                <a:spcPct val="0"/>
              </a:spcBef>
              <a:buAutoNum type="alphaLcParenR"/>
            </a:pPr>
            <a:r>
              <a:rPr lang="cs-CZ" sz="2200" dirty="0"/>
              <a:t>zákonnost, korektnost a transparentnost</a:t>
            </a:r>
          </a:p>
          <a:p>
            <a:pPr marL="514350" indent="-514350" algn="just">
              <a:spcBef>
                <a:spcPct val="0"/>
              </a:spcBef>
              <a:buAutoNum type="alphaLcParenR"/>
            </a:pPr>
            <a:r>
              <a:rPr lang="cs-CZ" sz="2200" dirty="0"/>
              <a:t>účelové omezení</a:t>
            </a:r>
          </a:p>
          <a:p>
            <a:pPr marL="514350" indent="-514350" algn="just">
              <a:spcBef>
                <a:spcPct val="0"/>
              </a:spcBef>
              <a:buAutoNum type="alphaLcParenR"/>
            </a:pPr>
            <a:r>
              <a:rPr lang="cs-CZ" sz="2200" dirty="0"/>
              <a:t>minimalizace údajů (přiměřenost)</a:t>
            </a:r>
          </a:p>
          <a:p>
            <a:pPr marL="514350" indent="-514350" algn="just">
              <a:spcBef>
                <a:spcPct val="0"/>
              </a:spcBef>
              <a:buAutoNum type="alphaLcParenR"/>
            </a:pPr>
            <a:r>
              <a:rPr lang="cs-CZ" sz="2200" dirty="0"/>
              <a:t>přesnost</a:t>
            </a:r>
          </a:p>
          <a:p>
            <a:pPr marL="514350" indent="-514350" algn="just">
              <a:spcBef>
                <a:spcPct val="0"/>
              </a:spcBef>
              <a:buAutoNum type="alphaLcParenR" startAt="2"/>
            </a:pPr>
            <a:r>
              <a:rPr lang="cs-CZ" sz="2200" dirty="0"/>
              <a:t>omezení uložení</a:t>
            </a:r>
          </a:p>
          <a:p>
            <a:pPr marL="514350" indent="-514350" algn="just">
              <a:spcBef>
                <a:spcPct val="0"/>
              </a:spcBef>
              <a:buAutoNum type="alphaLcParenR" startAt="2"/>
            </a:pPr>
            <a:r>
              <a:rPr lang="cs-CZ" sz="2200" dirty="0"/>
              <a:t>integrita a důvěrnost</a:t>
            </a:r>
            <a:endParaRPr lang="cs-CZ" sz="2000" dirty="0"/>
          </a:p>
          <a:p>
            <a:pPr marL="0" indent="0" algn="just">
              <a:spcBef>
                <a:spcPct val="0"/>
              </a:spcBef>
              <a:buNone/>
            </a:pPr>
            <a:endParaRPr lang="cs-CZ" sz="22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494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C.3. Právní důvody zpracování osobních údajů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FontTx/>
              <a:buChar char="-"/>
            </a:pPr>
            <a:r>
              <a:rPr lang="cs-CZ" sz="1800" dirty="0"/>
              <a:t>viz čl. 6 GDPR</a:t>
            </a:r>
          </a:p>
          <a:p>
            <a:pPr marL="0" indent="0" algn="just">
              <a:spcBef>
                <a:spcPct val="0"/>
              </a:spcBef>
              <a:buNone/>
            </a:pPr>
            <a:endParaRPr lang="cs-CZ" sz="1800" b="1" dirty="0"/>
          </a:p>
          <a:p>
            <a:pPr algn="just">
              <a:spcBef>
                <a:spcPct val="0"/>
              </a:spcBef>
              <a:buAutoNum type="alphaLcParenR"/>
            </a:pPr>
            <a:r>
              <a:rPr lang="cs-CZ" sz="2000" b="1" dirty="0"/>
              <a:t>souhlas</a:t>
            </a:r>
            <a:r>
              <a:rPr lang="cs-CZ" sz="2000" dirty="0"/>
              <a:t> subjektu údajů se zpracováním svých osobních údajů po jeden nebo více konkrétních účelů </a:t>
            </a:r>
            <a:r>
              <a:rPr lang="cs-CZ" sz="1600" dirty="0"/>
              <a:t>(aktivní souhlas, graficky oddělitelný, odvolatelný)</a:t>
            </a:r>
          </a:p>
          <a:p>
            <a:pPr algn="just">
              <a:spcBef>
                <a:spcPct val="0"/>
              </a:spcBef>
              <a:buAutoNum type="alphaLcParenR"/>
            </a:pPr>
            <a:r>
              <a:rPr lang="cs-CZ" sz="2000" dirty="0"/>
              <a:t>zpracování je nezbytné pro </a:t>
            </a:r>
            <a:r>
              <a:rPr lang="cs-CZ" sz="2000" b="1" dirty="0"/>
              <a:t>plnění smlouvy </a:t>
            </a:r>
            <a:r>
              <a:rPr lang="cs-CZ" sz="2000" dirty="0"/>
              <a:t>nebo před uzavřením smlouvy na žádost subjektu údajů</a:t>
            </a:r>
          </a:p>
          <a:p>
            <a:pPr algn="just">
              <a:spcBef>
                <a:spcPct val="0"/>
              </a:spcBef>
              <a:buAutoNum type="alphaLcParenR"/>
            </a:pPr>
            <a:r>
              <a:rPr lang="cs-CZ" sz="2000" dirty="0"/>
              <a:t>zpracování je nezbytné pro </a:t>
            </a:r>
            <a:r>
              <a:rPr lang="cs-CZ" sz="2000" b="1" dirty="0"/>
              <a:t>splnění právní povinnosti správce</a:t>
            </a:r>
            <a:r>
              <a:rPr lang="cs-CZ" sz="2000" dirty="0"/>
              <a:t> </a:t>
            </a:r>
            <a:r>
              <a:rPr lang="cs-CZ" sz="1600" dirty="0"/>
              <a:t>(např. daňové a jiné povinnosti zaměstnavatele)</a:t>
            </a:r>
            <a:endParaRPr lang="cs-CZ" sz="1600" b="1" dirty="0"/>
          </a:p>
          <a:p>
            <a:pPr algn="just">
              <a:spcBef>
                <a:spcPct val="0"/>
              </a:spcBef>
              <a:buAutoNum type="alphaLcParenR"/>
            </a:pPr>
            <a:r>
              <a:rPr lang="cs-CZ" sz="2000" dirty="0"/>
              <a:t>zpracování je nezbytné pro </a:t>
            </a:r>
            <a:r>
              <a:rPr lang="cs-CZ" sz="2000" b="1" dirty="0"/>
              <a:t>ochranu životně důležitých zájmů </a:t>
            </a:r>
            <a:r>
              <a:rPr lang="cs-CZ" sz="2000" dirty="0"/>
              <a:t>subjektu údajů nebo jiných osob </a:t>
            </a:r>
            <a:r>
              <a:rPr lang="cs-CZ" sz="1600" dirty="0"/>
              <a:t>(humanitární účely, ochrana před epidemiemi..)</a:t>
            </a:r>
          </a:p>
          <a:p>
            <a:pPr algn="just">
              <a:spcBef>
                <a:spcPct val="0"/>
              </a:spcBef>
              <a:buAutoNum type="alphaLcParenR"/>
            </a:pPr>
            <a:r>
              <a:rPr lang="cs-CZ" sz="2000" dirty="0"/>
              <a:t>zpracování je nezbytné </a:t>
            </a:r>
            <a:r>
              <a:rPr lang="cs-CZ" sz="2000" b="1" dirty="0"/>
              <a:t>při výkonu veřejné moci </a:t>
            </a:r>
            <a:r>
              <a:rPr lang="cs-CZ" sz="2000" dirty="0"/>
              <a:t>nebo při splnění úkolu ve veřejném zájmu</a:t>
            </a:r>
          </a:p>
          <a:p>
            <a:pPr algn="just">
              <a:spcBef>
                <a:spcPct val="0"/>
              </a:spcBef>
              <a:buAutoNum type="alphaLcParenR"/>
            </a:pPr>
            <a:r>
              <a:rPr lang="cs-CZ" sz="2000" dirty="0"/>
              <a:t>zpracování je nezbytné pro účely </a:t>
            </a:r>
            <a:r>
              <a:rPr lang="cs-CZ" sz="2000" b="1" dirty="0"/>
              <a:t>oprávněných zájmu správce či třetí strany</a:t>
            </a:r>
            <a:r>
              <a:rPr lang="cs-CZ" sz="2000" dirty="0"/>
              <a:t>, převažují-li nad zájmy subjektu údajů </a:t>
            </a:r>
            <a:r>
              <a:rPr lang="cs-CZ" sz="1600" dirty="0"/>
              <a:t>(provozování kamerových záznamů, přímý marketing)</a:t>
            </a:r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7387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35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r>
              <a:rPr lang="cs-CZ" b="1" dirty="0"/>
              <a:t>D. </a:t>
            </a:r>
            <a:br>
              <a:rPr lang="cs-CZ" b="1" dirty="0"/>
            </a:br>
            <a:r>
              <a:rPr lang="cs-CZ" b="1" dirty="0"/>
              <a:t>Práva subjektu údajů</a:t>
            </a:r>
            <a:br>
              <a:rPr lang="cs-CZ" b="1" dirty="0"/>
            </a:br>
            <a:r>
              <a:rPr lang="cs-CZ" sz="3300" b="1" i="1" dirty="0"/>
              <a:t>aneb co čtenáři mohou a knihovny musí</a:t>
            </a:r>
            <a:br>
              <a:rPr lang="cs-CZ" sz="3300" b="1" i="1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sz="27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019925" y="5445125"/>
            <a:ext cx="752475" cy="193675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8BA5D3E-E38E-40A6-B3AE-9B4DCADC1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5656" y="712787"/>
            <a:ext cx="57531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4712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endParaRPr lang="cs-CZ" sz="3200" b="1" dirty="0"/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na přístup k osobním údajům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na opravu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na výmaz („být zapomenut“)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na přenositelnost údajů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vznést námitku</a:t>
            </a:r>
          </a:p>
          <a:p>
            <a:pPr algn="just">
              <a:spcBef>
                <a:spcPct val="0"/>
              </a:spcBef>
              <a:buFontTx/>
              <a:buChar char="-"/>
            </a:pPr>
            <a:r>
              <a:rPr lang="cs-CZ" sz="2000" dirty="0"/>
              <a:t>viz čl. 15 až čl. 21 GDPR</a:t>
            </a:r>
          </a:p>
          <a:p>
            <a:pPr marL="0" indent="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podat stížnost u dozorového úřadu (Úřadu pro ochranu osobních údajů)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na soudní ochranu vůči dozorovému úřadu a vůči správci a zpracovateli</a:t>
            </a:r>
          </a:p>
          <a:p>
            <a:pPr algn="just">
              <a:spcBef>
                <a:spcPct val="0"/>
              </a:spcBef>
              <a:buFontTx/>
              <a:buChar char="-"/>
            </a:pPr>
            <a:r>
              <a:rPr lang="cs-CZ" sz="2000" dirty="0"/>
              <a:t>viz čl. 77 až čl. 82</a:t>
            </a:r>
          </a:p>
          <a:p>
            <a:pPr algn="just">
              <a:spcBef>
                <a:spcPct val="0"/>
              </a:spcBef>
              <a:buFontTx/>
              <a:buChar char="-"/>
            </a:pPr>
            <a:endParaRPr lang="cs-CZ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7674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D.1. Právo na přístup k osobním údajům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čl. 15 nařízení</a:t>
            </a:r>
          </a:p>
          <a:p>
            <a:pPr marL="0" indent="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subjektu údajů vůči správci: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a) získat potvrzení, zda jsou zpracovávány jeho osobní údaje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b) pokud jsou, má právo na přístup k těmto osobním údajům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c) právo na informace, jak jsou tyto osobní údaje zpracovávány 	(účely, doba zpracování, příjemce)</a:t>
            </a:r>
          </a:p>
          <a:p>
            <a:pPr marL="0" indent="0" algn="just">
              <a:spcBef>
                <a:spcPct val="0"/>
              </a:spcBef>
              <a:buNone/>
            </a:pPr>
            <a:endParaRPr lang="cs-CZ" sz="2000" dirty="0"/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bezplatné poskytnutí kopie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další poskytnutí lze za přiměřený poplatek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při podání žádosti v elektronické podobě se informace podávají elektronicky, pokud subjekt nepožádá o jinou formu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 </a:t>
            </a: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600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D.2. Právo na opravu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None/>
            </a:pPr>
            <a:endParaRPr lang="cs-CZ" sz="2000" b="1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čl. 16 nařízení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subjektu údajů, aby správce opravil nebo doplnil jeho osobní údaje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bez zbytečného odkladu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endParaRPr lang="cs-CZ" sz="2000" dirty="0"/>
          </a:p>
          <a:p>
            <a:pPr marL="0" indent="0" algn="just">
              <a:spcBef>
                <a:spcPct val="0"/>
              </a:spcBef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2347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D.3. Právo subjektu údajů na výmaz </a:t>
            </a:r>
            <a:br>
              <a:rPr lang="cs-CZ" sz="3200" b="1" dirty="0"/>
            </a:br>
            <a:r>
              <a:rPr lang="cs-CZ" sz="3200" b="1" dirty="0"/>
              <a:t>(„být zapomenut“)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čl. 17 nařízení</a:t>
            </a:r>
          </a:p>
          <a:p>
            <a:pPr marL="0" indent="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subjektu údajů, aby správce vymazal veškeré odkazy na osobní údaj subjektu údajů, pokud je splněna jedna z těchto podmínek: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a) osobní údaje už nejsou potřebné pro daný účel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b) subjekt údajů odvolá souhlas ke zpracování a jiný zákonný 	důvod zpracování není dán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c) osobní údaje byly zpracovány protiprávně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d) osobní údaje musí být vymazány ke splnění právní 	povinnosti atd.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výjimky, kdy se právo neuplatní (např. veřejné zdraví, archivace, právo na svobodu projevu) </a:t>
            </a:r>
          </a:p>
          <a:p>
            <a:pPr marL="0" indent="0" algn="just">
              <a:spcBef>
                <a:spcPct val="0"/>
              </a:spcBef>
              <a:buNone/>
            </a:pPr>
            <a:endParaRPr lang="cs-CZ" sz="2000" dirty="0"/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 </a:t>
            </a: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1337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Osnova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125538"/>
            <a:ext cx="7704137" cy="4751387"/>
          </a:xfrm>
        </p:spPr>
        <p:txBody>
          <a:bodyPr>
            <a:noAutofit/>
          </a:bodyPr>
          <a:lstStyle/>
          <a:p>
            <a:pPr marL="514350" indent="-514350" algn="just">
              <a:buFont typeface="Arial" charset="0"/>
              <a:buAutoNum type="alphaUcPeriod"/>
            </a:pPr>
            <a:r>
              <a:rPr lang="cs-CZ" sz="2000" b="1" dirty="0"/>
              <a:t>Úvodní seznámení s GDPR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Základní informace o GDPR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Důvody přijetí nové právní úpravy a její cíle</a:t>
            </a:r>
          </a:p>
          <a:p>
            <a:pPr marL="514350" indent="-514350" algn="just">
              <a:spcBef>
                <a:spcPct val="0"/>
              </a:spcBef>
              <a:buNone/>
            </a:pPr>
            <a:endParaRPr lang="cs-CZ" sz="2000" b="1" dirty="0"/>
          </a:p>
          <a:p>
            <a:pPr marL="514350" indent="-514350" algn="just">
              <a:spcBef>
                <a:spcPct val="0"/>
              </a:spcBef>
              <a:buNone/>
            </a:pPr>
            <a:r>
              <a:rPr lang="cs-CZ" sz="2000" b="1" dirty="0"/>
              <a:t>B.	Působnost GDPR</a:t>
            </a: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Subjekty 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Osobní údaje</a:t>
            </a:r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b="1" dirty="0"/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b="1" dirty="0"/>
              <a:t>C.     Základní principy GDPR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Přehled zásad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Zásady zpracování osobních údajů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Právní důvody zpracování osobních údajů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D.4. Právo na přenositelnost údajů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čl. 20 nařízení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subjektu údajů, aby od správce získal v běžném formátu své osobní údaje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tyto osobní údaje předat jinému správci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jen pokud je účelem zpracování souhlas nebo smlouva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zvýšení konkurenceschopnosti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posílení pozice spotřebitelů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např. přenos dat mezi aplikacemi (běžecké, hudební, sdílené kalendáře atd.)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 </a:t>
            </a: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296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D.5. Právo vznést námitku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čl. 21 nařízení</a:t>
            </a:r>
          </a:p>
          <a:p>
            <a:pPr marL="0" indent="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právo subjektu údajů, aby správce dále nezpracovával údaje, pokud neprokáže oprávněné důvody, které převažují nad zájmy subjektu údajů 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jen pokud se zpracovávají osobní údaje za účelem: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a) výkonu veřejné moci nebo úkolů ve veřejném zájmu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b) zpracování je nezbytné pro účely oprávněných zájmu 	správce či třetí strany, převažují-li nad zájmy subjektu údajů 	</a:t>
            </a:r>
            <a:r>
              <a:rPr lang="cs-CZ" sz="1600" dirty="0"/>
              <a:t>(provozování kamerových záznamů, přímý marketing)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při námitce proti přímému marketingu musí být vždy vyhověno a pro tyto účely osobní údaje dále nezpracovávány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 </a:t>
            </a: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1176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35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r>
              <a:rPr lang="cs-CZ" b="1" dirty="0"/>
              <a:t>E. </a:t>
            </a:r>
            <a:br>
              <a:rPr lang="cs-CZ" b="1" dirty="0"/>
            </a:br>
            <a:r>
              <a:rPr lang="cs-CZ" b="1" dirty="0"/>
              <a:t>Na závěr</a:t>
            </a:r>
            <a:br>
              <a:rPr lang="cs-CZ" b="1" dirty="0"/>
            </a:br>
            <a:r>
              <a:rPr lang="cs-CZ" sz="3300" b="1" i="1" dirty="0"/>
              <a:t>aneb co není jasné?</a:t>
            </a:r>
            <a:br>
              <a:rPr lang="cs-CZ" b="1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sz="27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019925" y="5445125"/>
            <a:ext cx="752475" cy="193675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428604"/>
            <a:ext cx="57531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27516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E.1. Dotazy a diskuze	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ctr">
              <a:spcBef>
                <a:spcPct val="0"/>
              </a:spcBef>
              <a:buNone/>
            </a:pPr>
            <a:endParaRPr lang="cs-CZ" sz="90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  <p:pic>
        <p:nvPicPr>
          <p:cNvPr id="5" name="Picture 4" descr="01-02-15-o0wi32j919.jp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1285860"/>
            <a:ext cx="4857760" cy="485776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	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None/>
            </a:pP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093000"/>
              </p:ext>
            </p:extLst>
          </p:nvPr>
        </p:nvGraphicFramePr>
        <p:xfrm>
          <a:off x="1142976" y="1412776"/>
          <a:ext cx="7072362" cy="4451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36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6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0110">
                <a:tc rowSpan="4">
                  <a:txBody>
                    <a:bodyPr/>
                    <a:lstStyle/>
                    <a:p>
                      <a:r>
                        <a:rPr lang="cs-CZ" sz="2000" b="1" dirty="0"/>
                        <a:t>JUDr.</a:t>
                      </a:r>
                      <a:r>
                        <a:rPr lang="cs-CZ" sz="2000" b="1" baseline="0" dirty="0"/>
                        <a:t> Tomáš Doležal, advokát</a:t>
                      </a:r>
                      <a:endParaRPr lang="cs-CZ" sz="2000" b="1" dirty="0"/>
                    </a:p>
                    <a:p>
                      <a:endParaRPr lang="cs-CZ" sz="2000" dirty="0"/>
                    </a:p>
                    <a:p>
                      <a:r>
                        <a:rPr lang="cs-CZ" sz="2000" dirty="0" err="1">
                          <a:hlinkClick r:id="rId2"/>
                        </a:rPr>
                        <a:t>tomas</a:t>
                      </a:r>
                      <a:r>
                        <a:rPr lang="en-US" sz="2000" dirty="0">
                          <a:hlinkClick r:id="rId2"/>
                        </a:rPr>
                        <a:t>@</a:t>
                      </a:r>
                      <a:r>
                        <a:rPr lang="cs-CZ" sz="2000" dirty="0">
                          <a:hlinkClick r:id="rId2"/>
                        </a:rPr>
                        <a:t>dolezal-advokat.cz</a:t>
                      </a:r>
                      <a:endParaRPr lang="cs-CZ" sz="2000" dirty="0"/>
                    </a:p>
                    <a:p>
                      <a:endParaRPr lang="cs-CZ" sz="2000" dirty="0">
                        <a:hlinkClick r:id="rId3"/>
                      </a:endParaRPr>
                    </a:p>
                    <a:p>
                      <a:r>
                        <a:rPr lang="cs-CZ" sz="2000" dirty="0">
                          <a:hlinkClick r:id="rId3"/>
                        </a:rPr>
                        <a:t>www.dolezal-advokat.cz</a:t>
                      </a:r>
                      <a:endParaRPr lang="cs-CZ" sz="20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cs-CZ" sz="20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s-CZ" sz="2000" dirty="0"/>
                        <a:t>nám. Republiky 679/5, Opava, PSČ: 746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332">
                <a:tc vMerge="1"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332">
                <a:tc vMerge="1"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2913">
                <a:tc vMerge="1"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AutoNum type="arabicPeriod"/>
                      </a:pPr>
                      <a:endParaRPr lang="cs-CZ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4048" y="1585402"/>
            <a:ext cx="2500330" cy="1843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125538"/>
            <a:ext cx="7704137" cy="4751387"/>
          </a:xfrm>
        </p:spPr>
        <p:txBody>
          <a:bodyPr>
            <a:noAutofit/>
          </a:bodyPr>
          <a:lstStyle/>
          <a:p>
            <a:pPr marL="514350" indent="-514350" algn="just">
              <a:spcBef>
                <a:spcPct val="0"/>
              </a:spcBef>
              <a:buAutoNum type="alphaUcPeriod" startAt="4"/>
            </a:pPr>
            <a:r>
              <a:rPr lang="cs-CZ" sz="2000" b="1" dirty="0"/>
              <a:t>Práva subjektů údajů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Právo na přístup k osobním údajům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Právo na opravu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Právo na výmaz („být zapomenut“)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Právo na přenositelnost údajů</a:t>
            </a:r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Právo vznést námitku</a:t>
            </a:r>
          </a:p>
          <a:p>
            <a:pPr marL="514350" indent="-514350" algn="just">
              <a:spcBef>
                <a:spcPct val="0"/>
              </a:spcBef>
              <a:buNone/>
            </a:pPr>
            <a:endParaRPr lang="cs-CZ" sz="2000" dirty="0"/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b="1" dirty="0"/>
              <a:t>E.       Na závěr</a:t>
            </a: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Calibri" pitchFamily="34" charset="0"/>
              <a:buAutoNum type="arabicPeriod"/>
            </a:pPr>
            <a:r>
              <a:rPr lang="cs-CZ" sz="2000" dirty="0"/>
              <a:t>Dotazy a diskuze</a:t>
            </a:r>
          </a:p>
          <a:p>
            <a:pPr marL="514350" indent="-514350" algn="just">
              <a:spcBef>
                <a:spcPct val="0"/>
              </a:spcBef>
              <a:buNone/>
            </a:pPr>
            <a:endParaRPr lang="cs-CZ" sz="1800" dirty="0"/>
          </a:p>
          <a:p>
            <a:pPr marL="514350" indent="-514350" algn="just">
              <a:spcBef>
                <a:spcPct val="0"/>
              </a:spcBef>
              <a:buNone/>
            </a:pPr>
            <a:endParaRPr lang="cs-CZ" sz="1800" dirty="0"/>
          </a:p>
          <a:p>
            <a:pPr marL="514350" indent="-514350" algn="just">
              <a:spcBef>
                <a:spcPct val="0"/>
              </a:spcBef>
              <a:buNone/>
            </a:pPr>
            <a:endParaRPr lang="cs-CZ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35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r>
              <a:rPr lang="cs-CZ" b="1" dirty="0"/>
              <a:t>A. </a:t>
            </a:r>
            <a:br>
              <a:rPr lang="cs-CZ" b="1" dirty="0"/>
            </a:br>
            <a:r>
              <a:rPr lang="cs-CZ" b="1" dirty="0"/>
              <a:t>Úvodní seznámení s GDPR</a:t>
            </a:r>
            <a:br>
              <a:rPr lang="cs-CZ" b="1" dirty="0"/>
            </a:br>
            <a:r>
              <a:rPr lang="cs-CZ" sz="3300" b="1" i="1" dirty="0"/>
              <a:t>aneb k čemu to vlastně je</a:t>
            </a:r>
            <a:br>
              <a:rPr lang="cs-CZ" sz="3300" b="1" i="1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sz="27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019925" y="5445125"/>
            <a:ext cx="752475" cy="193675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428604"/>
            <a:ext cx="57531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A.1. Základní informace o GDPR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 rtlCol="0">
            <a:noAutofit/>
          </a:bodyPr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b="1" dirty="0"/>
              <a:t>Nařízení Evropského parlamentu a Rady (EU) 2016/679 o ochraně fyzických osob v souvislosti se zpracováním osobních údajů a o volném pohybu těchto údajů a o zrušení směrnice 95/46/ES (obecné nařízení o ochraně osobních údajů)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/>
              <a:t>General Data </a:t>
            </a:r>
            <a:r>
              <a:rPr lang="cs-CZ" sz="2000" dirty="0" err="1"/>
              <a:t>Protection</a:t>
            </a:r>
            <a:r>
              <a:rPr lang="cs-CZ" sz="2000" dirty="0"/>
              <a:t> </a:t>
            </a:r>
            <a:r>
              <a:rPr lang="cs-CZ" sz="2000" dirty="0" err="1"/>
              <a:t>Regulation</a:t>
            </a:r>
            <a:r>
              <a:rPr lang="cs-CZ" sz="2000" dirty="0"/>
              <a:t> (GDPR)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/>
              <a:t>schváleno 27. dubna 2016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/>
              <a:t>účinné od 25. května 2018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b="1" dirty="0"/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b="1" dirty="0"/>
              <a:t>Forma nařízení (</a:t>
            </a:r>
            <a:r>
              <a:rPr lang="cs-CZ" sz="2000" b="1" dirty="0" err="1"/>
              <a:t>regulation</a:t>
            </a:r>
            <a:r>
              <a:rPr lang="cs-CZ" sz="2000" b="1" dirty="0"/>
              <a:t>)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/>
              <a:t>přímo použitelné, nadřazené vnitrostátní legislativě, univerzálně použitelné v EU, Islandu, Norsku a Lichtenštejnsku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/>
              <a:t>prakticky nahrazuje český zákon č. 101/2000 Sb., o ochraně osobních údajů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/>
              <a:t>nový zbytkový zákon o zpracování osobních údajů a doprovodný zákon je  zatím pouze schválen vládou</a:t>
            </a:r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2000" dirty="0"/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800" i="1" dirty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 rtlCol="0">
            <a:noAutofit/>
          </a:bodyPr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b="1" dirty="0"/>
              <a:t>Metodické pokyny a doporučení ministerstev a jiných orgánů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/>
              <a:t>přehled zde:</a:t>
            </a:r>
            <a:endParaRPr lang="cs-CZ" sz="2000" dirty="0">
              <a:hlinkClick r:id="rId2"/>
            </a:endParaRP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>
                <a:hlinkClick r:id="rId2"/>
              </a:rPr>
              <a:t>https://www.uoou.cz/zverejnene-metodiky/d-28765/p1=4811</a:t>
            </a:r>
            <a:endParaRPr lang="cs-CZ" sz="2000" dirty="0"/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/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b="1" dirty="0"/>
              <a:t>Národní knihovna ČR – Příručka pro knihovny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/>
              <a:t>dostupná zde: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>
                <a:hlinkClick r:id="rId3"/>
              </a:rPr>
              <a:t>http://ipk.nkp.cz/legislativa/01_LegPod/ochrana-osobnich-udaju/ochrana-osobnich-udaju-prirucka-pro-knihovny#_Toc504730134</a:t>
            </a:r>
            <a:endParaRPr lang="cs-CZ" sz="2000" dirty="0"/>
          </a:p>
          <a:p>
            <a:pPr marL="0" indent="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2000" dirty="0"/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800" i="1" dirty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58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A.2. Důvody přijetí nové právní úpravy a její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 rtlCol="0">
            <a:noAutofit/>
          </a:bodyPr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800" dirty="0"/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800" dirty="0"/>
              <a:t>	-	současný právní rámec z roku 1995 neodpovídal rozvoji techniky při 	zpracování osobních údajů (neexistovaly sociální sítě, cloudová 	úložiště atd.)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800" dirty="0"/>
              <a:t>	</a:t>
            </a:r>
            <a:r>
              <a:rPr lang="en-US" sz="1800" dirty="0"/>
              <a:t>=&gt; 	</a:t>
            </a:r>
            <a:r>
              <a:rPr lang="cs-CZ" sz="1800" dirty="0"/>
              <a:t>nařízení upravuje např. profilování nebo automatizaci zpracování 	osobních 	údajů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/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800" dirty="0"/>
              <a:t>	-	roztříštěná právní úprava napříč EU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800" dirty="0"/>
              <a:t>	-	nerovné postavení podniků v EU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800" dirty="0"/>
              <a:t>	</a:t>
            </a:r>
            <a:r>
              <a:rPr lang="en-US" sz="1800" dirty="0"/>
              <a:t>=&gt; 	</a:t>
            </a:r>
            <a:r>
              <a:rPr lang="cs-CZ" sz="1800" dirty="0"/>
              <a:t>nařízení zavádí jednotná pravidla pro zpracování osobních údajů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/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800" dirty="0"/>
              <a:t>	-	fyzické osoby (občané) mají získat větší kontrolu nad svými osobními 	údaji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800" dirty="0"/>
              <a:t>	</a:t>
            </a:r>
            <a:r>
              <a:rPr lang="en-US" sz="1800" dirty="0"/>
              <a:t>=&gt; 	</a:t>
            </a:r>
            <a:r>
              <a:rPr lang="cs-CZ" sz="1800" dirty="0"/>
              <a:t>nařízení zavádí přísnější pravidla pro zpracování osobních údajů</a:t>
            </a:r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800" dirty="0"/>
              <a:t>	</a:t>
            </a:r>
            <a:endParaRPr lang="cs-CZ" sz="1800" b="1" dirty="0"/>
          </a:p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800" i="1" dirty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868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35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br>
              <a:rPr lang="cs-CZ" dirty="0">
                <a:latin typeface="Impact" pitchFamily="34" charset="0"/>
              </a:rPr>
            </a:br>
            <a:r>
              <a:rPr lang="cs-CZ" b="1" dirty="0"/>
              <a:t>B.</a:t>
            </a:r>
            <a:br>
              <a:rPr lang="cs-CZ" b="1" dirty="0"/>
            </a:br>
            <a:r>
              <a:rPr lang="cs-CZ" b="1" dirty="0"/>
              <a:t>Působnost GDPR </a:t>
            </a:r>
            <a:br>
              <a:rPr lang="cs-CZ" b="1" dirty="0"/>
            </a:br>
            <a:r>
              <a:rPr lang="cs-CZ" sz="3300" b="1" i="1" dirty="0"/>
              <a:t>aneb co a pro koho?</a:t>
            </a:r>
            <a:br>
              <a:rPr lang="cs-CZ" sz="3300" b="1" i="1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sz="27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019925" y="5445125"/>
            <a:ext cx="752475" cy="193675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428604"/>
            <a:ext cx="57531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cs-CZ" sz="3200" b="1" dirty="0"/>
              <a:t>B.1. Subjekty GDPR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755650" y="1125538"/>
            <a:ext cx="7632700" cy="4751387"/>
          </a:xfrm>
        </p:spPr>
        <p:txBody>
          <a:bodyPr/>
          <a:lstStyle/>
          <a:p>
            <a:pPr marL="514350" indent="-514350" algn="just">
              <a:spcBef>
                <a:spcPct val="0"/>
              </a:spcBef>
              <a:buNone/>
            </a:pPr>
            <a:r>
              <a:rPr lang="cs-CZ" sz="2200" b="1" dirty="0"/>
              <a:t>Osobní působnost</a:t>
            </a:r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endParaRPr lang="cs-CZ" sz="20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správci osobních údajů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2000" dirty="0"/>
              <a:t>	- </a:t>
            </a:r>
            <a:r>
              <a:rPr lang="cs-CZ" sz="1600" dirty="0"/>
              <a:t>fyzické nebo právnické osoby, orgány veřejné moci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cs-CZ" sz="1600" dirty="0"/>
              <a:t>	- bez ohledu na obrat, velikost nebo počet zaměstnanců</a:t>
            </a:r>
          </a:p>
          <a:p>
            <a:pPr marL="0" indent="0" algn="just">
              <a:spcBef>
                <a:spcPct val="0"/>
              </a:spcBef>
              <a:buNone/>
            </a:pP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zpracovatelé osobních údajů</a:t>
            </a:r>
          </a:p>
          <a:p>
            <a:pPr marL="400050" lvl="1" indent="0" algn="just">
              <a:spcBef>
                <a:spcPct val="0"/>
              </a:spcBef>
              <a:buNone/>
            </a:pPr>
            <a:r>
              <a:rPr lang="cs-CZ" sz="1600" dirty="0"/>
              <a:t>	- subjekty zpracovávající osobní údaje pro správce</a:t>
            </a:r>
          </a:p>
          <a:p>
            <a:pPr marL="400050" lvl="1" indent="0" algn="just">
              <a:spcBef>
                <a:spcPct val="0"/>
              </a:spcBef>
              <a:buNone/>
            </a:pPr>
            <a:r>
              <a:rPr lang="cs-CZ" sz="1600" dirty="0"/>
              <a:t>	- např. poskytovatel cloudových služeb, formulářů</a:t>
            </a:r>
          </a:p>
          <a:p>
            <a:pPr marL="400050" lvl="1" indent="0" algn="just">
              <a:spcBef>
                <a:spcPct val="0"/>
              </a:spcBef>
              <a:buNone/>
            </a:pP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subjekty údajů </a:t>
            </a:r>
          </a:p>
          <a:p>
            <a:pPr marL="400050" lvl="1" indent="0" algn="just">
              <a:spcBef>
                <a:spcPct val="0"/>
              </a:spcBef>
              <a:buNone/>
            </a:pPr>
            <a:r>
              <a:rPr lang="cs-CZ" sz="1600" dirty="0"/>
              <a:t>	- fyzická osoba identifikovaná nebo identifikovatelná podle osobního údaje</a:t>
            </a:r>
          </a:p>
          <a:p>
            <a:pPr marL="400050" lvl="1" indent="0" algn="just">
              <a:spcBef>
                <a:spcPct val="0"/>
              </a:spcBef>
              <a:buNone/>
            </a:pPr>
            <a:r>
              <a:rPr lang="cs-CZ" sz="1600" dirty="0"/>
              <a:t>	- nikoliv právnické osoby nebo orgány veřejné moci</a:t>
            </a:r>
          </a:p>
          <a:p>
            <a:pPr marL="400050" lvl="1" indent="0" algn="just">
              <a:spcBef>
                <a:spcPct val="0"/>
              </a:spcBef>
              <a:buNone/>
            </a:pP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pitchFamily="34" charset="0"/>
              <a:buChar char="•"/>
            </a:pPr>
            <a:r>
              <a:rPr lang="cs-CZ" sz="2000" dirty="0"/>
              <a:t>další subjekty (příjemci, třetí strany)</a:t>
            </a:r>
          </a:p>
          <a:p>
            <a:pPr marL="514350" indent="-514350" algn="just">
              <a:spcBef>
                <a:spcPct val="0"/>
              </a:spcBef>
              <a:buNone/>
            </a:pPr>
            <a:endParaRPr lang="cs-CZ" sz="2000" b="1" dirty="0"/>
          </a:p>
          <a:p>
            <a:pPr marL="914400" lvl="1" indent="-514350" algn="just">
              <a:spcBef>
                <a:spcPct val="0"/>
              </a:spcBef>
              <a:buNone/>
            </a:pPr>
            <a:endParaRPr lang="cs-CZ" sz="1600" dirty="0"/>
          </a:p>
          <a:p>
            <a:pPr marL="514350" indent="-514350" algn="just">
              <a:spcBef>
                <a:spcPct val="0"/>
              </a:spcBef>
              <a:buFont typeface="Arial" charset="0"/>
              <a:buNone/>
            </a:pPr>
            <a:endParaRPr lang="cs-C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43A8-F045-4AF8-94C0-C469B01482E7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3483</TotalTime>
  <Words>851</Words>
  <Application>Microsoft Office PowerPoint</Application>
  <PresentationFormat>Předvádění na obrazovce (4:3)</PresentationFormat>
  <Paragraphs>211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Arial</vt:lpstr>
      <vt:lpstr>Calibri</vt:lpstr>
      <vt:lpstr>Impact</vt:lpstr>
      <vt:lpstr>Motiv sady Office</vt:lpstr>
      <vt:lpstr>    GDPR pro knihovny  JUDr. Tomáš Doležal advokát  </vt:lpstr>
      <vt:lpstr>Osnova</vt:lpstr>
      <vt:lpstr>Prezentace aplikace PowerPoint</vt:lpstr>
      <vt:lpstr>   A.  Úvodní seznámení s GDPR aneb k čemu to vlastně je    </vt:lpstr>
      <vt:lpstr>A.1. Základní informace o GDPR </vt:lpstr>
      <vt:lpstr> </vt:lpstr>
      <vt:lpstr>A.2. Důvody přijetí nové právní úpravy a její cíle</vt:lpstr>
      <vt:lpstr>   B. Působnost GDPR  aneb co a pro koho?    </vt:lpstr>
      <vt:lpstr>B.1. Subjekty GDPR</vt:lpstr>
      <vt:lpstr>B.2. Osobní údaje</vt:lpstr>
      <vt:lpstr>   C.  Základní principy GDPR aneb čím se vždy řídit    </vt:lpstr>
      <vt:lpstr>C.1. Přehled zásad</vt:lpstr>
      <vt:lpstr>C.2. Zásady zpracování osobních údajů</vt:lpstr>
      <vt:lpstr>C.3. Právní důvody zpracování osobních údajů</vt:lpstr>
      <vt:lpstr>   D.  Práva subjektu údajů aneb co čtenáři mohou a knihovny musí    </vt:lpstr>
      <vt:lpstr>Prezentace aplikace PowerPoint</vt:lpstr>
      <vt:lpstr>D.1. Právo na přístup k osobním údajům</vt:lpstr>
      <vt:lpstr>D.2. Právo na opravu</vt:lpstr>
      <vt:lpstr>D.3. Právo subjektu údajů na výmaz  („být zapomenut“)</vt:lpstr>
      <vt:lpstr>D.4. Právo na přenositelnost údajů</vt:lpstr>
      <vt:lpstr>D.5. Právo vznést námitku</vt:lpstr>
      <vt:lpstr>   E.  Na závěr aneb co není jasné?    </vt:lpstr>
      <vt:lpstr>E.1. Dotazy a diskuze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daní Přednáška 2. 11. 2012  Mgr. Tomáš Doležal Bankovní institut vysoká škola, a.s. Katedra práva a veřejné správy</dc:title>
  <dc:creator>dolezal</dc:creator>
  <cp:lastModifiedBy>Tomáš Doležal</cp:lastModifiedBy>
  <cp:revision>297</cp:revision>
  <dcterms:created xsi:type="dcterms:W3CDTF">2012-10-15T12:17:55Z</dcterms:created>
  <dcterms:modified xsi:type="dcterms:W3CDTF">2018-05-01T20:08:39Z</dcterms:modified>
</cp:coreProperties>
</file>