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0" r:id="rId4"/>
    <p:sldId id="259" r:id="rId5"/>
    <p:sldId id="270" r:id="rId6"/>
    <p:sldId id="262" r:id="rId7"/>
    <p:sldId id="285" r:id="rId8"/>
    <p:sldId id="268" r:id="rId9"/>
    <p:sldId id="269" r:id="rId10"/>
    <p:sldId id="304" r:id="rId11"/>
    <p:sldId id="276" r:id="rId12"/>
    <p:sldId id="265" r:id="rId13"/>
    <p:sldId id="278" r:id="rId14"/>
    <p:sldId id="264" r:id="rId15"/>
    <p:sldId id="263" r:id="rId16"/>
    <p:sldId id="279" r:id="rId17"/>
    <p:sldId id="287" r:id="rId18"/>
    <p:sldId id="288" r:id="rId19"/>
    <p:sldId id="289" r:id="rId20"/>
    <p:sldId id="286" r:id="rId21"/>
    <p:sldId id="280" r:id="rId22"/>
    <p:sldId id="261" r:id="rId23"/>
    <p:sldId id="281" r:id="rId24"/>
    <p:sldId id="282" r:id="rId25"/>
    <p:sldId id="283" r:id="rId26"/>
    <p:sldId id="258" r:id="rId27"/>
    <p:sldId id="274" r:id="rId28"/>
    <p:sldId id="273" r:id="rId29"/>
    <p:sldId id="275" r:id="rId30"/>
    <p:sldId id="272" r:id="rId31"/>
    <p:sldId id="290" r:id="rId32"/>
    <p:sldId id="284" r:id="rId33"/>
    <p:sldId id="277" r:id="rId34"/>
    <p:sldId id="266" r:id="rId35"/>
    <p:sldId id="294" r:id="rId36"/>
    <p:sldId id="295" r:id="rId37"/>
    <p:sldId id="291" r:id="rId38"/>
    <p:sldId id="292" r:id="rId39"/>
    <p:sldId id="300" r:id="rId40"/>
    <p:sldId id="296" r:id="rId41"/>
    <p:sldId id="293" r:id="rId42"/>
    <p:sldId id="305" r:id="rId43"/>
    <p:sldId id="299" r:id="rId44"/>
    <p:sldId id="301" r:id="rId45"/>
    <p:sldId id="303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a.stepanikova\Documents\PRACOVN&#205;\knihovna\provozn&#237;%20dokumenty\statistika\knihovna_statisti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a.stepanikova\Documents\PRACOVN&#205;\knihovna\provozn&#237;%20dokumenty\statistika\knihovna_statisti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'průměr za 10 let '!$A$8</c:f>
              <c:strCache>
                <c:ptCount val="1"/>
                <c:pt idx="0">
                  <c:v>Počet čtenářů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cat>
            <c:numRef>
              <c:f>'průměr za 10 let 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'průměr za 10 let '!$B$8:$M$8</c:f>
              <c:numCache>
                <c:formatCode>#,##0</c:formatCode>
                <c:ptCount val="12"/>
                <c:pt idx="0">
                  <c:v>517</c:v>
                </c:pt>
                <c:pt idx="1">
                  <c:v>599</c:v>
                </c:pt>
                <c:pt idx="2">
                  <c:v>588</c:v>
                </c:pt>
                <c:pt idx="3">
                  <c:v>639</c:v>
                </c:pt>
                <c:pt idx="4">
                  <c:v>679</c:v>
                </c:pt>
                <c:pt idx="5">
                  <c:v>727</c:v>
                </c:pt>
                <c:pt idx="6">
                  <c:v>729</c:v>
                </c:pt>
                <c:pt idx="7">
                  <c:v>711</c:v>
                </c:pt>
                <c:pt idx="8">
                  <c:v>767</c:v>
                </c:pt>
                <c:pt idx="9" formatCode="General">
                  <c:v>794</c:v>
                </c:pt>
                <c:pt idx="10" formatCode="General">
                  <c:v>841</c:v>
                </c:pt>
                <c:pt idx="11" formatCode="General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E-4728-A69A-B607B0CDE74A}"/>
            </c:ext>
          </c:extLst>
        </c:ser>
        <c:ser>
          <c:idx val="1"/>
          <c:order val="1"/>
          <c:tx>
            <c:strRef>
              <c:f>'průměr za 10 let '!$A$9</c:f>
              <c:strCache>
                <c:ptCount val="1"/>
                <c:pt idx="0">
                  <c:v>        z toho do 15 let </c:v>
                </c:pt>
              </c:strCache>
            </c:strRef>
          </c:tx>
          <c:spPr>
            <a:pattFill prst="ltUp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cat>
            <c:numRef>
              <c:f>'průměr za 10 let 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'průměr za 10 let '!$B$9:$M$9</c:f>
              <c:numCache>
                <c:formatCode>#,##0</c:formatCode>
                <c:ptCount val="12"/>
                <c:pt idx="0">
                  <c:v>180</c:v>
                </c:pt>
                <c:pt idx="1">
                  <c:v>169</c:v>
                </c:pt>
                <c:pt idx="2">
                  <c:v>161</c:v>
                </c:pt>
                <c:pt idx="3">
                  <c:v>236</c:v>
                </c:pt>
                <c:pt idx="4">
                  <c:v>273</c:v>
                </c:pt>
                <c:pt idx="5">
                  <c:v>299</c:v>
                </c:pt>
                <c:pt idx="6">
                  <c:v>293</c:v>
                </c:pt>
                <c:pt idx="7">
                  <c:v>282</c:v>
                </c:pt>
                <c:pt idx="8">
                  <c:v>310</c:v>
                </c:pt>
                <c:pt idx="9" formatCode="General">
                  <c:v>323</c:v>
                </c:pt>
                <c:pt idx="10" formatCode="General">
                  <c:v>348</c:v>
                </c:pt>
                <c:pt idx="11" formatCode="General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E-4728-A69A-B607B0CDE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80592"/>
        <c:axId val="118493904"/>
      </c:areaChart>
      <c:catAx>
        <c:axId val="117280592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493904"/>
        <c:crosses val="autoZero"/>
        <c:auto val="1"/>
        <c:lblAlgn val="ctr"/>
        <c:lblOffset val="100"/>
        <c:noMultiLvlLbl val="0"/>
      </c:catAx>
      <c:valAx>
        <c:axId val="11849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280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'průměr za 10 let '!$A$11</c:f>
              <c:strCache>
                <c:ptCount val="1"/>
                <c:pt idx="0">
                  <c:v>Výpůjčky knih celkem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cat>
            <c:numRef>
              <c:f>'průměr za 10 let '!$B$2:$M$2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'průměr za 10 let '!$B$11:$M$11</c:f>
              <c:numCache>
                <c:formatCode>#,##0</c:formatCode>
                <c:ptCount val="12"/>
                <c:pt idx="0">
                  <c:v>26533</c:v>
                </c:pt>
                <c:pt idx="1">
                  <c:v>30181</c:v>
                </c:pt>
                <c:pt idx="2">
                  <c:v>26961</c:v>
                </c:pt>
                <c:pt idx="3">
                  <c:v>29616</c:v>
                </c:pt>
                <c:pt idx="4">
                  <c:v>24991</c:v>
                </c:pt>
                <c:pt idx="5">
                  <c:v>26370</c:v>
                </c:pt>
                <c:pt idx="6">
                  <c:v>23309</c:v>
                </c:pt>
                <c:pt idx="7">
                  <c:v>22665</c:v>
                </c:pt>
                <c:pt idx="8">
                  <c:v>23131</c:v>
                </c:pt>
                <c:pt idx="9">
                  <c:v>27726</c:v>
                </c:pt>
                <c:pt idx="10">
                  <c:v>25928</c:v>
                </c:pt>
                <c:pt idx="11">
                  <c:v>25352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72-4706-B97C-9376165DD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70688"/>
        <c:axId val="171171248"/>
      </c:areaChart>
      <c:catAx>
        <c:axId val="171170688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171248"/>
        <c:crosses val="autoZero"/>
        <c:auto val="1"/>
        <c:lblAlgn val="ctr"/>
        <c:lblOffset val="100"/>
        <c:noMultiLvlLbl val="0"/>
      </c:catAx>
      <c:valAx>
        <c:axId val="17117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170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tx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/>
      </a:solidFill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olidFill>
        <a:schemeClr val="lt1"/>
      </a:solid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tx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/>
      </a:solidFill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olidFill>
        <a:schemeClr val="lt1"/>
      </a:solid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75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61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66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22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94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85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05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8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07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72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7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2B93B-03BE-4FE8-B7CD-5CDDAEE8A34C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74AB-913A-4937-86F8-9DB2813B75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88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66" y="1268146"/>
            <a:ext cx="3834067" cy="43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latice.cz/data/editor/256cs_17_big.jpg?gcm_date=15197249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4" y="230299"/>
            <a:ext cx="8469442" cy="63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OCENĚNÍ NEJLEPŠÍCH ČTENÁŘŮ 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3845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/>
          <a:stretch/>
        </p:blipFill>
        <p:spPr>
          <a:xfrm>
            <a:off x="1367481" y="181233"/>
            <a:ext cx="9144000" cy="63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3" y="65988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39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r="19657"/>
          <a:stretch/>
        </p:blipFill>
        <p:spPr>
          <a:xfrm>
            <a:off x="6075380" y="0"/>
            <a:ext cx="525073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3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NOC</a:t>
            </a:r>
            <a:br>
              <a:rPr lang="cs-CZ" sz="10000" b="1" dirty="0" smtClean="0"/>
            </a:br>
            <a:r>
              <a:rPr lang="cs-CZ" sz="10000" b="1" dirty="0" smtClean="0"/>
              <a:t>S ANDERSENEM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24720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FOTOGALERIE KNIHOVNY</a:t>
            </a:r>
            <a:br>
              <a:rPr lang="cs-CZ" sz="10000" b="1" dirty="0" smtClean="0"/>
            </a:br>
            <a:r>
              <a:rPr lang="cs-CZ" sz="10000" b="1" dirty="0" smtClean="0"/>
              <a:t>PŘED A PO </a:t>
            </a:r>
            <a:r>
              <a:rPr lang="cs-CZ" sz="10000" b="1" dirty="0" smtClean="0">
                <a:sym typeface="Wingdings" panose="05000000000000000000" pitchFamily="2" charset="2"/>
              </a:rPr>
              <a:t> 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32187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PEXESOVÉ TURNAJE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36984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PASOVÁNÍ PRVŇÁČKŮ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185250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CESTOVATELSKÉ A JINÉ BESEDY 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11645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92" y="271847"/>
            <a:ext cx="4428212" cy="33074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189469"/>
            <a:ext cx="4629665" cy="34722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30872" b="14473"/>
          <a:stretch/>
        </p:blipFill>
        <p:spPr>
          <a:xfrm>
            <a:off x="8033064" y="2817056"/>
            <a:ext cx="3805080" cy="37482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1881" r="32730" b="-320"/>
          <a:stretch/>
        </p:blipFill>
        <p:spPr>
          <a:xfrm rot="5400000">
            <a:off x="2192636" y="2538339"/>
            <a:ext cx="3257496" cy="47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6"/>
          <a:stretch/>
        </p:blipFill>
        <p:spPr>
          <a:xfrm>
            <a:off x="5449918" y="464408"/>
            <a:ext cx="5786494" cy="32086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/>
          <a:stretch/>
        </p:blipFill>
        <p:spPr>
          <a:xfrm rot="10800000">
            <a:off x="370702" y="179172"/>
            <a:ext cx="4739501" cy="31983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r="813" b="19634"/>
          <a:stretch/>
        </p:blipFill>
        <p:spPr>
          <a:xfrm>
            <a:off x="172996" y="3690551"/>
            <a:ext cx="5354594" cy="30232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89" y="3015049"/>
            <a:ext cx="4869379" cy="36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2210" b="30413"/>
          <a:stretch/>
        </p:blipFill>
        <p:spPr>
          <a:xfrm>
            <a:off x="947351" y="601362"/>
            <a:ext cx="10116065" cy="55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06" y="893826"/>
            <a:ext cx="6761988" cy="507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92" y="381000"/>
            <a:ext cx="81290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FOTOGRAFIE</a:t>
            </a:r>
            <a:br>
              <a:rPr lang="cs-CZ" sz="10000" b="1" dirty="0" smtClean="0"/>
            </a:br>
            <a:r>
              <a:rPr lang="cs-CZ" sz="10000" b="1" dirty="0" smtClean="0"/>
              <a:t>Z RŮZNÝCH AKCÍ 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10667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4" y="288323"/>
            <a:ext cx="4362439" cy="61742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491"/>
          <a:stretch/>
        </p:blipFill>
        <p:spPr>
          <a:xfrm>
            <a:off x="5260288" y="1334530"/>
            <a:ext cx="6100847" cy="38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4" y="0"/>
            <a:ext cx="514142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0818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2" y="0"/>
            <a:ext cx="913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2" y="0"/>
            <a:ext cx="913485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2" y="0"/>
            <a:ext cx="913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1" y="146221"/>
            <a:ext cx="8383385" cy="62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3" y="261551"/>
            <a:ext cx="8517924" cy="6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346" y="25442"/>
            <a:ext cx="10515600" cy="1325563"/>
          </a:xfrm>
        </p:spPr>
        <p:txBody>
          <a:bodyPr/>
          <a:lstStyle/>
          <a:p>
            <a:r>
              <a:rPr lang="cs-CZ" b="1" dirty="0" smtClean="0"/>
              <a:t>TROCHA ČÍSEL...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51005"/>
            <a:ext cx="10515600" cy="4825958"/>
          </a:xfrm>
        </p:spPr>
        <p:txBody>
          <a:bodyPr>
            <a:normAutofit lnSpcReduction="10000"/>
          </a:bodyPr>
          <a:lstStyle/>
          <a:p>
            <a:r>
              <a:rPr lang="cs-CZ" sz="3400" dirty="0" smtClean="0"/>
              <a:t>STAV FONDU – </a:t>
            </a:r>
            <a:r>
              <a:rPr lang="cs-CZ" sz="3400" b="1" dirty="0" smtClean="0"/>
              <a:t>14 532 </a:t>
            </a:r>
            <a:r>
              <a:rPr lang="cs-CZ" sz="3400" dirty="0" smtClean="0"/>
              <a:t>(VŠE VOLNÝ VÝBĚR) </a:t>
            </a:r>
          </a:p>
          <a:p>
            <a:r>
              <a:rPr lang="cs-CZ" sz="3400" dirty="0" smtClean="0"/>
              <a:t>ČTENÁŘI – </a:t>
            </a:r>
            <a:r>
              <a:rPr lang="cs-CZ" sz="3400" b="1" dirty="0" smtClean="0"/>
              <a:t>835</a:t>
            </a:r>
          </a:p>
          <a:p>
            <a:r>
              <a:rPr lang="cs-CZ" sz="3400" dirty="0" smtClean="0"/>
              <a:t>     - Z TOHO DO 15 LET – </a:t>
            </a:r>
            <a:r>
              <a:rPr lang="cs-CZ" sz="3400" b="1" dirty="0" smtClean="0"/>
              <a:t>336</a:t>
            </a:r>
          </a:p>
          <a:p>
            <a:r>
              <a:rPr lang="cs-CZ" sz="3400" dirty="0" smtClean="0"/>
              <a:t>NÁVŠTĚVNÍCI – </a:t>
            </a:r>
            <a:r>
              <a:rPr lang="cs-CZ" sz="3400" b="1" dirty="0" smtClean="0"/>
              <a:t>9 357</a:t>
            </a:r>
          </a:p>
          <a:p>
            <a:r>
              <a:rPr lang="cs-CZ" sz="3400" dirty="0" smtClean="0"/>
              <a:t>VÝPŮJČKY KNIH – </a:t>
            </a:r>
            <a:r>
              <a:rPr lang="cs-CZ" sz="3400" b="1" dirty="0" smtClean="0"/>
              <a:t>25 352</a:t>
            </a:r>
          </a:p>
          <a:p>
            <a:r>
              <a:rPr lang="cs-CZ" sz="3400" dirty="0" smtClean="0"/>
              <a:t>VÝPŮJČKY ČASOPISŮ – </a:t>
            </a:r>
            <a:r>
              <a:rPr lang="cs-CZ" sz="3400" b="1" dirty="0" smtClean="0"/>
              <a:t>4 210</a:t>
            </a:r>
          </a:p>
          <a:p>
            <a:r>
              <a:rPr lang="cs-CZ" sz="3400" dirty="0" smtClean="0"/>
              <a:t>NEJPŮČOVANĚJŠÍ TITULY – Hana (Alena </a:t>
            </a:r>
            <a:r>
              <a:rPr lang="cs-CZ" sz="3400" dirty="0" err="1" smtClean="0"/>
              <a:t>Mornštajnová</a:t>
            </a:r>
            <a:r>
              <a:rPr lang="cs-CZ" sz="3400" dirty="0" smtClean="0"/>
              <a:t>), Manželé odvedle (</a:t>
            </a:r>
            <a:r>
              <a:rPr lang="cs-CZ" sz="3400" dirty="0" err="1" smtClean="0"/>
              <a:t>Shari</a:t>
            </a:r>
            <a:r>
              <a:rPr lang="cs-CZ" sz="3400" dirty="0" smtClean="0"/>
              <a:t> Lapena), Mrazivý chlad (Sandra Brown)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5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A395D269-9737-4AF0-96B7-E223E6720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459007"/>
              </p:ext>
            </p:extLst>
          </p:nvPr>
        </p:nvGraphicFramePr>
        <p:xfrm>
          <a:off x="421031" y="363089"/>
          <a:ext cx="7972424" cy="303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411E25F-31BF-463A-8D5E-12D715098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582199"/>
              </p:ext>
            </p:extLst>
          </p:nvPr>
        </p:nvGraphicFramePr>
        <p:xfrm>
          <a:off x="2327960" y="3685807"/>
          <a:ext cx="8705851" cy="306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12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066" y="1477488"/>
            <a:ext cx="10515600" cy="4235155"/>
          </a:xfrm>
        </p:spPr>
        <p:txBody>
          <a:bodyPr>
            <a:noAutofit/>
          </a:bodyPr>
          <a:lstStyle/>
          <a:p>
            <a:pPr algn="ctr"/>
            <a:r>
              <a:rPr lang="cs-CZ" sz="10000" b="1" dirty="0" smtClean="0"/>
              <a:t>DĚKUJI VÁM </a:t>
            </a:r>
            <a:br>
              <a:rPr lang="cs-CZ" sz="10000" b="1" dirty="0" smtClean="0"/>
            </a:br>
            <a:r>
              <a:rPr lang="cs-CZ" sz="10000" b="1" dirty="0" smtClean="0"/>
              <a:t>ZA POZORNOST </a:t>
            </a:r>
            <a:r>
              <a:rPr lang="cs-CZ" sz="10000" b="1" dirty="0" smtClean="0">
                <a:sym typeface="Wingdings" panose="05000000000000000000" pitchFamily="2" charset="2"/>
              </a:rPr>
              <a:t> </a:t>
            </a:r>
            <a:endParaRPr lang="cs-CZ" sz="10000" b="1" dirty="0"/>
          </a:p>
        </p:txBody>
      </p:sp>
    </p:spTree>
    <p:extLst>
      <p:ext uri="{BB962C8B-B14F-4D97-AF65-F5344CB8AC3E}">
        <p14:creationId xmlns:p14="http://schemas.microsoft.com/office/powerpoint/2010/main" val="22040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8" y="339811"/>
            <a:ext cx="8235092" cy="61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54" y="269789"/>
            <a:ext cx="8339330" cy="62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b="11933"/>
          <a:stretch/>
        </p:blipFill>
        <p:spPr>
          <a:xfrm>
            <a:off x="296561" y="171017"/>
            <a:ext cx="5719695" cy="45739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20060" r="9730" b="13994"/>
          <a:stretch/>
        </p:blipFill>
        <p:spPr>
          <a:xfrm>
            <a:off x="4176582" y="2059458"/>
            <a:ext cx="7669427" cy="45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76</Words>
  <Application>Microsoft Office PowerPoint</Application>
  <PresentationFormat>Širokoúhlá obrazovka</PresentationFormat>
  <Paragraphs>16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FOTOGALERIE KNIHOVNY PŘED A PO 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OCENĚNÍ NEJLEPŠÍCH ČTENÁŘŮ </vt:lpstr>
      <vt:lpstr>Prezentace aplikace PowerPoint</vt:lpstr>
      <vt:lpstr>Prezentace aplikace PowerPoint</vt:lpstr>
      <vt:lpstr>Prezentace aplikace PowerPoint</vt:lpstr>
      <vt:lpstr>Prezentace aplikace PowerPoint</vt:lpstr>
      <vt:lpstr>NOC S ANDERSENEM</vt:lpstr>
      <vt:lpstr>Prezentace aplikace PowerPoint</vt:lpstr>
      <vt:lpstr>Prezentace aplikace PowerPoint</vt:lpstr>
      <vt:lpstr>Prezentace aplikace PowerPoint</vt:lpstr>
      <vt:lpstr>PEXESOVÉ TURNAJE</vt:lpstr>
      <vt:lpstr>Prezentace aplikace PowerPoint</vt:lpstr>
      <vt:lpstr>Prezentace aplikace PowerPoint</vt:lpstr>
      <vt:lpstr>PASOVÁNÍ PRVŇÁČKŮ</vt:lpstr>
      <vt:lpstr>Prezentace aplikace PowerPoint</vt:lpstr>
      <vt:lpstr>Prezentace aplikace PowerPoint</vt:lpstr>
      <vt:lpstr>Prezentace aplikace PowerPoint</vt:lpstr>
      <vt:lpstr>CESTOVATELSKÉ A JINÉ BESEDY </vt:lpstr>
      <vt:lpstr>Prezentace aplikace PowerPoint</vt:lpstr>
      <vt:lpstr>Prezentace aplikace PowerPoint</vt:lpstr>
      <vt:lpstr>Prezentace aplikace PowerPoint</vt:lpstr>
      <vt:lpstr>Prezentace aplikace PowerPoint</vt:lpstr>
      <vt:lpstr>FOTOGRAFIE Z RŮZNÝCH AKCÍ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TROCHA ČÍSEL... </vt:lpstr>
      <vt:lpstr>Prezentace aplikace PowerPoint</vt:lpstr>
      <vt:lpstr>DĚKUJI VÁM  ZA POZORNOST 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jana.stepanikova</dc:creator>
  <cp:lastModifiedBy>region</cp:lastModifiedBy>
  <cp:revision>22</cp:revision>
  <dcterms:created xsi:type="dcterms:W3CDTF">2018-04-25T13:21:26Z</dcterms:created>
  <dcterms:modified xsi:type="dcterms:W3CDTF">2018-05-02T12:45:24Z</dcterms:modified>
</cp:coreProperties>
</file>